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22"/>
  </p:notesMasterIdLst>
  <p:handoutMasterIdLst>
    <p:handoutMasterId r:id="rId23"/>
  </p:handoutMasterIdLst>
  <p:sldIdLst>
    <p:sldId id="322" r:id="rId5"/>
    <p:sldId id="323" r:id="rId6"/>
    <p:sldId id="324" r:id="rId7"/>
    <p:sldId id="325" r:id="rId8"/>
    <p:sldId id="332" r:id="rId9"/>
    <p:sldId id="326" r:id="rId10"/>
    <p:sldId id="327" r:id="rId11"/>
    <p:sldId id="330" r:id="rId12"/>
    <p:sldId id="331" r:id="rId13"/>
    <p:sldId id="354" r:id="rId14"/>
    <p:sldId id="329" r:id="rId15"/>
    <p:sldId id="334" r:id="rId16"/>
    <p:sldId id="333" r:id="rId17"/>
    <p:sldId id="336" r:id="rId18"/>
    <p:sldId id="337" r:id="rId19"/>
    <p:sldId id="338" r:id="rId20"/>
    <p:sldId id="335" r:id="rId21"/>
  </p:sldIdLst>
  <p:sldSz cx="12188825" cy="6858000"/>
  <p:notesSz cx="6858000" cy="9144000"/>
  <p:custDataLst>
    <p:tags r:id="rId2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4030">
          <p15:clr>
            <a:srgbClr val="A4A3A4"/>
          </p15:clr>
        </p15:guide>
        <p15:guide id="3" orient="horz" pos="1200">
          <p15:clr>
            <a:srgbClr val="A4A3A4"/>
          </p15:clr>
        </p15:guide>
        <p15:guide id="4" orient="horz" pos="1008">
          <p15:clr>
            <a:srgbClr val="A4A3A4"/>
          </p15:clr>
        </p15:guide>
        <p15:guide id="5" orient="horz" pos="3792">
          <p15:clr>
            <a:srgbClr val="A4A3A4"/>
          </p15:clr>
        </p15:guide>
        <p15:guide id="6" orient="horz">
          <p15:clr>
            <a:srgbClr val="A4A3A4"/>
          </p15:clr>
        </p15:guide>
        <p15:guide id="7" orient="horz" pos="3360">
          <p15:clr>
            <a:srgbClr val="A4A3A4"/>
          </p15:clr>
        </p15:guide>
        <p15:guide id="8" orient="horz" pos="3312">
          <p15:clr>
            <a:srgbClr val="A4A3A4"/>
          </p15:clr>
        </p15:guide>
        <p15:guide id="9" orient="horz" pos="240">
          <p15:clr>
            <a:srgbClr val="A4A3A4"/>
          </p15:clr>
        </p15:guide>
        <p15:guide id="10" orient="horz" pos="432">
          <p15:clr>
            <a:srgbClr val="A4A3A4"/>
          </p15:clr>
        </p15:guide>
        <p15:guide id="11" orient="horz" pos="2784">
          <p15:clr>
            <a:srgbClr val="A4A3A4"/>
          </p15:clr>
        </p15:guide>
        <p15:guide id="12" pos="3839">
          <p15:clr>
            <a:srgbClr val="A4A3A4"/>
          </p15:clr>
        </p15:guide>
        <p15:guide id="13" pos="959">
          <p15:clr>
            <a:srgbClr val="A4A3A4"/>
          </p15:clr>
        </p15:guide>
        <p15:guide id="14" pos="6143">
          <p15:clr>
            <a:srgbClr val="A4A3A4"/>
          </p15:clr>
        </p15:guide>
        <p15:guide id="15" pos="1247">
          <p15:clr>
            <a:srgbClr val="A4A3A4"/>
          </p15:clr>
        </p15:guide>
        <p15:guide id="16" pos="7007">
          <p15:clr>
            <a:srgbClr val="A4A3A4"/>
          </p15:clr>
        </p15:guide>
        <p15:guide id="17" pos="5855">
          <p15:clr>
            <a:srgbClr val="A4A3A4"/>
          </p15:clr>
        </p15:guide>
        <p15:guide id="18" pos="671">
          <p15:clr>
            <a:srgbClr val="A4A3A4"/>
          </p15:clr>
        </p15:guide>
        <p15:guide id="19" pos="7151">
          <p15:clr>
            <a:srgbClr val="A4A3A4"/>
          </p15:clr>
        </p15:guide>
        <p15:guide id="20" pos="311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6" autoAdjust="0"/>
    <p:restoredTop sz="85650" autoAdjust="0"/>
  </p:normalViewPr>
  <p:slideViewPr>
    <p:cSldViewPr showGuides="1">
      <p:cViewPr varScale="1">
        <p:scale>
          <a:sx n="77" d="100"/>
          <a:sy n="77" d="100"/>
        </p:scale>
        <p:origin x="411" y="57"/>
      </p:cViewPr>
      <p:guideLst>
        <p:guide orient="horz" pos="2160"/>
        <p:guide orient="horz" pos="4030"/>
        <p:guide orient="horz" pos="1200"/>
        <p:guide orient="horz" pos="1008"/>
        <p:guide orient="horz" pos="3792"/>
        <p:guide orient="horz"/>
        <p:guide orient="horz" pos="3360"/>
        <p:guide orient="horz" pos="3312"/>
        <p:guide orient="horz" pos="240"/>
        <p:guide orient="horz" pos="432"/>
        <p:guide orient="horz" pos="2784"/>
        <p:guide pos="3839"/>
        <p:guide pos="959"/>
        <p:guide pos="6143"/>
        <p:guide pos="1247"/>
        <p:guide pos="7007"/>
        <p:guide pos="5855"/>
        <p:guide pos="671"/>
        <p:guide pos="7151"/>
        <p:guide pos="311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79" d="100"/>
          <a:sy n="79" d="100"/>
        </p:scale>
        <p:origin x="2496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gs" Target="tags/tag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B30D633-C778-4C6D-B51E-4A35BA64C546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0D737D43-0375-4080-BB3C-F57339C7F6D7}">
      <dgm:prSet phldrT="[Text]"/>
      <dgm:spPr/>
      <dgm:t>
        <a:bodyPr/>
        <a:lstStyle/>
        <a:p>
          <a:r>
            <a:rPr lang="en-US" dirty="0"/>
            <a:t>3 </a:t>
          </a:r>
          <a:r>
            <a:rPr lang="en-US" dirty="0" err="1"/>
            <a:t>mo</a:t>
          </a:r>
          <a:r>
            <a:rPr lang="en-US" dirty="0"/>
            <a:t> PTA Chronic diarrhea with abdominal pain</a:t>
          </a:r>
        </a:p>
      </dgm:t>
    </dgm:pt>
    <dgm:pt modelId="{00485FCF-C25F-493B-909E-E2C004EBFF58}" type="parTrans" cxnId="{96D9C1C7-0DCD-4592-884F-59307A9583BD}">
      <dgm:prSet/>
      <dgm:spPr/>
      <dgm:t>
        <a:bodyPr/>
        <a:lstStyle/>
        <a:p>
          <a:endParaRPr lang="en-US"/>
        </a:p>
      </dgm:t>
    </dgm:pt>
    <dgm:pt modelId="{46D0E5CC-DCAD-4592-B9AB-64050ACC7EE1}" type="sibTrans" cxnId="{96D9C1C7-0DCD-4592-884F-59307A9583BD}">
      <dgm:prSet/>
      <dgm:spPr/>
      <dgm:t>
        <a:bodyPr/>
        <a:lstStyle/>
        <a:p>
          <a:endParaRPr lang="en-US"/>
        </a:p>
      </dgm:t>
    </dgm:pt>
    <dgm:pt modelId="{35880AAA-C477-462E-8E18-7803E8DC94A8}">
      <dgm:prSet phldrT="[Text]"/>
      <dgm:spPr/>
      <dgm:t>
        <a:bodyPr/>
        <a:lstStyle/>
        <a:p>
          <a:r>
            <a:rPr lang="en-US" dirty="0" err="1"/>
            <a:t>Colonoscopic</a:t>
          </a:r>
          <a:r>
            <a:rPr lang="en-US" dirty="0"/>
            <a:t> Diagnosis : </a:t>
          </a:r>
        </a:p>
        <a:p>
          <a:r>
            <a:rPr lang="en-US" dirty="0"/>
            <a:t>CMV + Cryptococcal colitis</a:t>
          </a:r>
        </a:p>
      </dgm:t>
    </dgm:pt>
    <dgm:pt modelId="{5B50B288-F3B1-4C24-8073-9CB56E51C1B2}" type="parTrans" cxnId="{3B8FFBA5-7A91-4FA2-B224-482829EA78EE}">
      <dgm:prSet/>
      <dgm:spPr/>
      <dgm:t>
        <a:bodyPr/>
        <a:lstStyle/>
        <a:p>
          <a:endParaRPr lang="en-US"/>
        </a:p>
      </dgm:t>
    </dgm:pt>
    <dgm:pt modelId="{F2773D5A-BD89-41A0-BEB7-82D95F9AB685}" type="sibTrans" cxnId="{3B8FFBA5-7A91-4FA2-B224-482829EA78EE}">
      <dgm:prSet/>
      <dgm:spPr/>
      <dgm:t>
        <a:bodyPr/>
        <a:lstStyle/>
        <a:p>
          <a:endParaRPr lang="en-US"/>
        </a:p>
      </dgm:t>
    </dgm:pt>
    <dgm:pt modelId="{A08BF937-069D-40A2-AC0F-ED24DF8C21DC}">
      <dgm:prSet phldrT="[Text]"/>
      <dgm:spPr/>
      <dgm:t>
        <a:bodyPr/>
        <a:lstStyle/>
        <a:p>
          <a:r>
            <a:rPr lang="en-US" dirty="0"/>
            <a:t>3 </a:t>
          </a:r>
          <a:r>
            <a:rPr lang="en-US" dirty="0" err="1"/>
            <a:t>mo</a:t>
          </a:r>
          <a:r>
            <a:rPr lang="en-US" dirty="0"/>
            <a:t> after admission : </a:t>
          </a:r>
        </a:p>
        <a:p>
          <a:r>
            <a:rPr lang="en-US" dirty="0"/>
            <a:t>Presented with Ileal </a:t>
          </a:r>
          <a:r>
            <a:rPr lang="en-US" dirty="0" err="1"/>
            <a:t>perforartion</a:t>
          </a:r>
          <a:r>
            <a:rPr lang="en-US" dirty="0"/>
            <a:t> from Cryptococcus </a:t>
          </a:r>
          <a:r>
            <a:rPr lang="en-US" dirty="0" err="1"/>
            <a:t>Gatti</a:t>
          </a:r>
          <a:r>
            <a:rPr lang="en-US" dirty="0"/>
            <a:t> infection </a:t>
          </a:r>
        </a:p>
      </dgm:t>
    </dgm:pt>
    <dgm:pt modelId="{3C6DF585-888D-4BB6-9F34-8888B793099A}" type="parTrans" cxnId="{8DF55CB8-B093-49E3-9073-36E45ACAFF3C}">
      <dgm:prSet/>
      <dgm:spPr/>
      <dgm:t>
        <a:bodyPr/>
        <a:lstStyle/>
        <a:p>
          <a:endParaRPr lang="en-US"/>
        </a:p>
      </dgm:t>
    </dgm:pt>
    <dgm:pt modelId="{32254E01-04FE-4540-AC57-41F94C35E95C}" type="sibTrans" cxnId="{8DF55CB8-B093-49E3-9073-36E45ACAFF3C}">
      <dgm:prSet/>
      <dgm:spPr/>
      <dgm:t>
        <a:bodyPr/>
        <a:lstStyle/>
        <a:p>
          <a:endParaRPr lang="en-US"/>
        </a:p>
      </dgm:t>
    </dgm:pt>
    <dgm:pt modelId="{73279747-3535-4AB7-B855-3E46912C6ABE}" type="pres">
      <dgm:prSet presAssocID="{7B30D633-C778-4C6D-B51E-4A35BA64C546}" presName="CompostProcess" presStyleCnt="0">
        <dgm:presLayoutVars>
          <dgm:dir/>
          <dgm:resizeHandles val="exact"/>
        </dgm:presLayoutVars>
      </dgm:prSet>
      <dgm:spPr/>
    </dgm:pt>
    <dgm:pt modelId="{98D14B4C-3AF2-4B50-854A-3C37287A70E3}" type="pres">
      <dgm:prSet presAssocID="{7B30D633-C778-4C6D-B51E-4A35BA64C546}" presName="arrow" presStyleLbl="bgShp" presStyleIdx="0" presStyleCnt="1"/>
      <dgm:spPr/>
    </dgm:pt>
    <dgm:pt modelId="{662E98A9-A26B-4E7F-A8FF-1FBB2D818CF4}" type="pres">
      <dgm:prSet presAssocID="{7B30D633-C778-4C6D-B51E-4A35BA64C546}" presName="linearProcess" presStyleCnt="0"/>
      <dgm:spPr/>
    </dgm:pt>
    <dgm:pt modelId="{2887A325-45A5-4AEF-BC6D-C9160323BAD1}" type="pres">
      <dgm:prSet presAssocID="{0D737D43-0375-4080-BB3C-F57339C7F6D7}" presName="textNode" presStyleLbl="node1" presStyleIdx="0" presStyleCnt="3">
        <dgm:presLayoutVars>
          <dgm:bulletEnabled val="1"/>
        </dgm:presLayoutVars>
      </dgm:prSet>
      <dgm:spPr/>
    </dgm:pt>
    <dgm:pt modelId="{709034A7-CFD5-4788-B149-D89D4BF5B186}" type="pres">
      <dgm:prSet presAssocID="{46D0E5CC-DCAD-4592-B9AB-64050ACC7EE1}" presName="sibTrans" presStyleCnt="0"/>
      <dgm:spPr/>
    </dgm:pt>
    <dgm:pt modelId="{EF6CA2E1-64E7-4456-A39C-91CDD10FBD61}" type="pres">
      <dgm:prSet presAssocID="{35880AAA-C477-462E-8E18-7803E8DC94A8}" presName="textNode" presStyleLbl="node1" presStyleIdx="1" presStyleCnt="3">
        <dgm:presLayoutVars>
          <dgm:bulletEnabled val="1"/>
        </dgm:presLayoutVars>
      </dgm:prSet>
      <dgm:spPr/>
    </dgm:pt>
    <dgm:pt modelId="{D16CDCDC-A569-47E1-8DB0-4D46485FCB0C}" type="pres">
      <dgm:prSet presAssocID="{F2773D5A-BD89-41A0-BEB7-82D95F9AB685}" presName="sibTrans" presStyleCnt="0"/>
      <dgm:spPr/>
    </dgm:pt>
    <dgm:pt modelId="{804ECB03-16FE-4888-B214-877D8D6BE7DC}" type="pres">
      <dgm:prSet presAssocID="{A08BF937-069D-40A2-AC0F-ED24DF8C21DC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DC64A806-0FE6-4106-AB57-2F413F43634C}" type="presOf" srcId="{35880AAA-C477-462E-8E18-7803E8DC94A8}" destId="{EF6CA2E1-64E7-4456-A39C-91CDD10FBD61}" srcOrd="0" destOrd="0" presId="urn:microsoft.com/office/officeart/2005/8/layout/hProcess9"/>
    <dgm:cxn modelId="{2EB68830-8799-4200-BA61-5533F668FADC}" type="presOf" srcId="{0D737D43-0375-4080-BB3C-F57339C7F6D7}" destId="{2887A325-45A5-4AEF-BC6D-C9160323BAD1}" srcOrd="0" destOrd="0" presId="urn:microsoft.com/office/officeart/2005/8/layout/hProcess9"/>
    <dgm:cxn modelId="{23AA8D56-41ED-4D33-9565-4BEFD0F107B0}" type="presOf" srcId="{7B30D633-C778-4C6D-B51E-4A35BA64C546}" destId="{73279747-3535-4AB7-B855-3E46912C6ABE}" srcOrd="0" destOrd="0" presId="urn:microsoft.com/office/officeart/2005/8/layout/hProcess9"/>
    <dgm:cxn modelId="{3B8FFBA5-7A91-4FA2-B224-482829EA78EE}" srcId="{7B30D633-C778-4C6D-B51E-4A35BA64C546}" destId="{35880AAA-C477-462E-8E18-7803E8DC94A8}" srcOrd="1" destOrd="0" parTransId="{5B50B288-F3B1-4C24-8073-9CB56E51C1B2}" sibTransId="{F2773D5A-BD89-41A0-BEB7-82D95F9AB685}"/>
    <dgm:cxn modelId="{8DF55CB8-B093-49E3-9073-36E45ACAFF3C}" srcId="{7B30D633-C778-4C6D-B51E-4A35BA64C546}" destId="{A08BF937-069D-40A2-AC0F-ED24DF8C21DC}" srcOrd="2" destOrd="0" parTransId="{3C6DF585-888D-4BB6-9F34-8888B793099A}" sibTransId="{32254E01-04FE-4540-AC57-41F94C35E95C}"/>
    <dgm:cxn modelId="{96D9C1C7-0DCD-4592-884F-59307A9583BD}" srcId="{7B30D633-C778-4C6D-B51E-4A35BA64C546}" destId="{0D737D43-0375-4080-BB3C-F57339C7F6D7}" srcOrd="0" destOrd="0" parTransId="{00485FCF-C25F-493B-909E-E2C004EBFF58}" sibTransId="{46D0E5CC-DCAD-4592-B9AB-64050ACC7EE1}"/>
    <dgm:cxn modelId="{9D2B6AE6-411F-4E4F-ACCA-6B731CB17CE6}" type="presOf" srcId="{A08BF937-069D-40A2-AC0F-ED24DF8C21DC}" destId="{804ECB03-16FE-4888-B214-877D8D6BE7DC}" srcOrd="0" destOrd="0" presId="urn:microsoft.com/office/officeart/2005/8/layout/hProcess9"/>
    <dgm:cxn modelId="{A4143D5A-FA55-47FD-AB3A-97A9295A679D}" type="presParOf" srcId="{73279747-3535-4AB7-B855-3E46912C6ABE}" destId="{98D14B4C-3AF2-4B50-854A-3C37287A70E3}" srcOrd="0" destOrd="0" presId="urn:microsoft.com/office/officeart/2005/8/layout/hProcess9"/>
    <dgm:cxn modelId="{29B7BCD5-16C4-488F-AC28-F604CD799296}" type="presParOf" srcId="{73279747-3535-4AB7-B855-3E46912C6ABE}" destId="{662E98A9-A26B-4E7F-A8FF-1FBB2D818CF4}" srcOrd="1" destOrd="0" presId="urn:microsoft.com/office/officeart/2005/8/layout/hProcess9"/>
    <dgm:cxn modelId="{256B32C4-0F60-4911-92A9-06AC12EAAA84}" type="presParOf" srcId="{662E98A9-A26B-4E7F-A8FF-1FBB2D818CF4}" destId="{2887A325-45A5-4AEF-BC6D-C9160323BAD1}" srcOrd="0" destOrd="0" presId="urn:microsoft.com/office/officeart/2005/8/layout/hProcess9"/>
    <dgm:cxn modelId="{4C3B334A-504A-4D19-8381-D11F1D1FFAF0}" type="presParOf" srcId="{662E98A9-A26B-4E7F-A8FF-1FBB2D818CF4}" destId="{709034A7-CFD5-4788-B149-D89D4BF5B186}" srcOrd="1" destOrd="0" presId="urn:microsoft.com/office/officeart/2005/8/layout/hProcess9"/>
    <dgm:cxn modelId="{6A0E4A9D-5267-41A9-8F63-695A4ADEFB86}" type="presParOf" srcId="{662E98A9-A26B-4E7F-A8FF-1FBB2D818CF4}" destId="{EF6CA2E1-64E7-4456-A39C-91CDD10FBD61}" srcOrd="2" destOrd="0" presId="urn:microsoft.com/office/officeart/2005/8/layout/hProcess9"/>
    <dgm:cxn modelId="{D00BDD26-AC71-437A-A58C-496217275F8D}" type="presParOf" srcId="{662E98A9-A26B-4E7F-A8FF-1FBB2D818CF4}" destId="{D16CDCDC-A569-47E1-8DB0-4D46485FCB0C}" srcOrd="3" destOrd="0" presId="urn:microsoft.com/office/officeart/2005/8/layout/hProcess9"/>
    <dgm:cxn modelId="{56068570-13F0-4924-8614-7F5319EC21B6}" type="presParOf" srcId="{662E98A9-A26B-4E7F-A8FF-1FBB2D818CF4}" destId="{804ECB03-16FE-4888-B214-877D8D6BE7DC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D14B4C-3AF2-4B50-854A-3C37287A70E3}">
      <dsp:nvSpPr>
        <dsp:cNvPr id="0" name=""/>
        <dsp:cNvSpPr/>
      </dsp:nvSpPr>
      <dsp:spPr>
        <a:xfrm>
          <a:off x="685085" y="0"/>
          <a:ext cx="7764303" cy="411480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87A325-45A5-4AEF-BC6D-C9160323BAD1}">
      <dsp:nvSpPr>
        <dsp:cNvPr id="0" name=""/>
        <dsp:cNvSpPr/>
      </dsp:nvSpPr>
      <dsp:spPr>
        <a:xfrm>
          <a:off x="309537" y="1234440"/>
          <a:ext cx="2740342" cy="1645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3 </a:t>
          </a:r>
          <a:r>
            <a:rPr lang="en-US" sz="1700" kern="1200" dirty="0" err="1"/>
            <a:t>mo</a:t>
          </a:r>
          <a:r>
            <a:rPr lang="en-US" sz="1700" kern="1200" dirty="0"/>
            <a:t> PTA Chronic diarrhea with abdominal pain</a:t>
          </a:r>
        </a:p>
      </dsp:txBody>
      <dsp:txXfrm>
        <a:off x="389884" y="1314787"/>
        <a:ext cx="2579648" cy="1485226"/>
      </dsp:txXfrm>
    </dsp:sp>
    <dsp:sp modelId="{EF6CA2E1-64E7-4456-A39C-91CDD10FBD61}">
      <dsp:nvSpPr>
        <dsp:cNvPr id="0" name=""/>
        <dsp:cNvSpPr/>
      </dsp:nvSpPr>
      <dsp:spPr>
        <a:xfrm>
          <a:off x="3197066" y="1234440"/>
          <a:ext cx="2740342" cy="1645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 err="1"/>
            <a:t>Colonoscopic</a:t>
          </a:r>
          <a:r>
            <a:rPr lang="en-US" sz="1700" kern="1200" dirty="0"/>
            <a:t> Diagnosis : 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CMV + Cryptococcal colitis</a:t>
          </a:r>
        </a:p>
      </dsp:txBody>
      <dsp:txXfrm>
        <a:off x="3277413" y="1314787"/>
        <a:ext cx="2579648" cy="1485226"/>
      </dsp:txXfrm>
    </dsp:sp>
    <dsp:sp modelId="{804ECB03-16FE-4888-B214-877D8D6BE7DC}">
      <dsp:nvSpPr>
        <dsp:cNvPr id="0" name=""/>
        <dsp:cNvSpPr/>
      </dsp:nvSpPr>
      <dsp:spPr>
        <a:xfrm>
          <a:off x="6084595" y="1234440"/>
          <a:ext cx="2740342" cy="1645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3 </a:t>
          </a:r>
          <a:r>
            <a:rPr lang="en-US" sz="1700" kern="1200" dirty="0" err="1"/>
            <a:t>mo</a:t>
          </a:r>
          <a:r>
            <a:rPr lang="en-US" sz="1700" kern="1200" dirty="0"/>
            <a:t> after admission : 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Presented with Ileal </a:t>
          </a:r>
          <a:r>
            <a:rPr lang="en-US" sz="1700" kern="1200" dirty="0" err="1"/>
            <a:t>perforartion</a:t>
          </a:r>
          <a:r>
            <a:rPr lang="en-US" sz="1700" kern="1200" dirty="0"/>
            <a:t> from Cryptococcus </a:t>
          </a:r>
          <a:r>
            <a:rPr lang="en-US" sz="1700" kern="1200" dirty="0" err="1"/>
            <a:t>Gatti</a:t>
          </a:r>
          <a:r>
            <a:rPr lang="en-US" sz="1700" kern="1200" dirty="0"/>
            <a:t> infection </a:t>
          </a:r>
        </a:p>
      </dsp:txBody>
      <dsp:txXfrm>
        <a:off x="6164942" y="1314787"/>
        <a:ext cx="2579648" cy="14852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088EAF-6ECA-4616-85EF-35AA19C641F3}" type="datetimeFigureOut">
              <a:rPr lang="en-US"/>
              <a:t>4/11/2019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F912AB-2776-42F2-A957-313FC7EFEDB9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320657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BD2D7A-D230-4F91-BD59-0A39C2703BA8}" type="datetimeFigureOut">
              <a:rPr lang="en-US"/>
              <a:t>4/11/2019</a:t>
            </a:fld>
            <a:endParaRPr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3199CD-3E1B-4AE6-990F-76F925F5EA9F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76579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199CD-3E1B-4AE6-990F-76F925F5EA9F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29553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SG" dirty="0"/>
              <a:t>Lymphocyte, plasma cells, </a:t>
            </a:r>
            <a:r>
              <a:rPr lang="en-SG" dirty="0" err="1"/>
              <a:t>epitheloid</a:t>
            </a:r>
            <a:r>
              <a:rPr lang="en-SG" dirty="0"/>
              <a:t> histiocytes infiltrate</a:t>
            </a:r>
          </a:p>
          <a:p>
            <a:r>
              <a:rPr lang="en-SG" dirty="0"/>
              <a:t>Some neutrophils and eosinophils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3199CD-3E1B-4AE6-990F-76F925F5EA9F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80803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SG" dirty="0"/>
              <a:t>Granuloma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3199CD-3E1B-4AE6-990F-76F925F5EA9F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6582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SG" dirty="0"/>
              <a:t>Abundant small round yeast liked microorganism in infiltrating histiocytes : morphologically compatible with cryptococcosis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3199CD-3E1B-4AE6-990F-76F925F5EA9F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56215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Negative for TB : PCR for TB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3199CD-3E1B-4AE6-990F-76F925F5EA9F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09013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SG" dirty="0"/>
              <a:t>GMS stain &gt; confirmed cryptococcosis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3199CD-3E1B-4AE6-990F-76F925F5EA9F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07221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SG" dirty="0"/>
              <a:t>Mucicarmine stain : </a:t>
            </a:r>
            <a:r>
              <a:rPr lang="th-TH" dirty="0"/>
              <a:t>ย้อม </a:t>
            </a:r>
            <a:r>
              <a:rPr lang="en-SG" dirty="0"/>
              <a:t>mucin &gt; cryptococcal wall </a:t>
            </a:r>
            <a:r>
              <a:rPr lang="th-TH" dirty="0"/>
              <a:t>ติดเป็นสีชมพู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3199CD-3E1B-4AE6-990F-76F925F5EA9F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27614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SG" dirty="0"/>
              <a:t>CMV viral inclusion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3199CD-3E1B-4AE6-990F-76F925F5EA9F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88106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SG" dirty="0"/>
              <a:t>Immunohistochemistry for CMV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3199CD-3E1B-4AE6-990F-76F925F5EA9F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54326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3199CD-3E1B-4AE6-990F-76F925F5EA9F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00377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ltGray"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4" y="1828800"/>
            <a:ext cx="8229600" cy="2895600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6600" b="1" cap="none" spc="0">
                <a:ln w="9525">
                  <a:noFill/>
                  <a:prstDash val="solid"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4800600"/>
            <a:ext cx="8229600" cy="12192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b="1" cap="all" spc="200" baseline="0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fld id="{1D2498CD-A622-4ACC-98D8-8365C1B868F0}" type="datetime1">
              <a:rPr lang="en-US" smtClean="0"/>
              <a:pPr/>
              <a:t>4/11/2019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fld id="{2A013F82-EE5E-44EE-A61D-E31C6657F26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7807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BF3DB-CE40-42F4-BAF4-5D73D1160093}" type="datetime1">
              <a:rPr lang="en-US" smtClean="0"/>
              <a:t>4/11/2019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8807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9614" y="2514600"/>
            <a:ext cx="8692399" cy="2819400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4800" b="0" cap="none" baseline="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3" y="5410200"/>
            <a:ext cx="8687333" cy="6096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00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CA6E5-33C6-44C3-9324-1BC5DF93F43F}" type="datetime1">
              <a:rPr lang="en-US" smtClean="0"/>
              <a:t>4/11/2019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967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2" y="381000"/>
            <a:ext cx="9144002" cy="1371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4781" y="1905001"/>
            <a:ext cx="4419599" cy="4114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29183" y="1905001"/>
            <a:ext cx="4419600" cy="4114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9C1D9-07E1-4387-AF34-89EE2802766D}" type="datetime1">
              <a:rPr lang="en-US" smtClean="0"/>
              <a:t>4/11/2019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189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2" y="381000"/>
            <a:ext cx="9144002" cy="1371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1" y="1905000"/>
            <a:ext cx="4416552" cy="76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1" y="2743201"/>
            <a:ext cx="4416552" cy="3276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1" y="1905000"/>
            <a:ext cx="4416552" cy="76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1" y="2743201"/>
            <a:ext cx="4416552" cy="3276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9E85B-B39A-43E9-82DE-E3279D984288}" type="datetime1">
              <a:rPr lang="en-US" smtClean="0"/>
              <a:t>4/11/2019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1993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70C95-D35D-47FC-816D-E56328637043}" type="datetime1">
              <a:rPr lang="en-US" smtClean="0"/>
              <a:t>4/11/2019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4585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163A7-695C-4C09-B334-6924060F5B71}" type="datetime1">
              <a:rPr lang="en-US" smtClean="0"/>
              <a:t>4/11/2019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49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5604" y="1905000"/>
            <a:ext cx="3596607" cy="26670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3600" b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1414" y="685800"/>
            <a:ext cx="6400800" cy="5334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5213" y="4648200"/>
            <a:ext cx="3581399" cy="13716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B6D02-49B3-41C1-9893-391F698AE757}" type="datetime1">
              <a:rPr lang="en-US" smtClean="0"/>
              <a:t>4/11/2019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556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5604" y="1905000"/>
            <a:ext cx="3596607" cy="266700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b="0" i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4951414" y="685800"/>
            <a:ext cx="6400799" cy="5334000"/>
          </a:xfrm>
          <a:solidFill>
            <a:schemeClr val="bg2"/>
          </a:solidFill>
          <a:ln w="76200">
            <a:solidFill>
              <a:schemeClr val="tx1"/>
            </a:solidFill>
            <a:miter lim="800000"/>
          </a:ln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5213" y="4648200"/>
            <a:ext cx="3581399" cy="13716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1AC91-90B4-40B7-917F-BAE86E369F96}" type="datetime1">
              <a:rPr lang="en-US" smtClean="0"/>
              <a:t>4/11/2019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11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CF6B-193C-4CEB-9860-F1C5F0818FA3}" type="datetime1">
              <a:rPr lang="en-US" smtClean="0"/>
              <a:t>4/11/2019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3959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2412" y="381001"/>
            <a:ext cx="1524001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2412" y="381001"/>
            <a:ext cx="7391399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6CBC3-4EDC-4C84-BDD0-15F2AD890B92}" type="datetime1">
              <a:rPr lang="en-US" smtClean="0"/>
              <a:t>4/11/2019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9305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invGray"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144001" cy="13716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4999"/>
            <a:ext cx="9134391" cy="4114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0"/>
            <a:ext cx="655319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6422" y="6400800"/>
            <a:ext cx="144938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AB525-F3F4-481A-B8D5-B732FA9EB082}" type="datetime1">
              <a:rPr lang="en-US" smtClean="0"/>
              <a:pPr/>
              <a:t>4/11/2019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28211" y="6400800"/>
            <a:ext cx="838201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13F82-EE5E-44EE-A61D-E31C6657F26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53442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 cap="none" spc="0" baseline="0">
          <a:ln w="9525">
            <a:noFill/>
            <a:prstDash val="solid"/>
          </a:ln>
          <a:solidFill>
            <a:schemeClr val="accent5"/>
          </a:solidFill>
          <a:effectLst/>
          <a:latin typeface="+mj-lt"/>
          <a:ea typeface="+mj-ea"/>
          <a:cs typeface="+mj-cs"/>
        </a:defRPr>
      </a:lvl1pPr>
    </p:titleStyle>
    <p:bodyStyle>
      <a:lvl1pPr marL="223838" indent="-223838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63550" indent="-231775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SzPct val="10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82625" indent="-21907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57250" indent="-17462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030288" indent="-173038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38074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15544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SG" dirty="0"/>
              <a:t>Clinical pathological conference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11/4/2562</a:t>
            </a:r>
          </a:p>
        </p:txBody>
      </p:sp>
    </p:spTree>
    <p:extLst>
      <p:ext uri="{BB962C8B-B14F-4D97-AF65-F5344CB8AC3E}">
        <p14:creationId xmlns:p14="http://schemas.microsoft.com/office/powerpoint/2010/main" val="421448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4B718DB-7E19-4907-9D72-4B202797E5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412" y="0"/>
            <a:ext cx="8791576" cy="6895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69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A30858A-348E-425E-8598-83E3D0B62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6724" y="11206"/>
            <a:ext cx="8715375" cy="6835588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8342A12F-AA8B-444B-9D90-4F6F0BF92EA9}"/>
              </a:ext>
            </a:extLst>
          </p:cNvPr>
          <p:cNvSpPr/>
          <p:nvPr/>
        </p:nvSpPr>
        <p:spPr>
          <a:xfrm>
            <a:off x="2513012" y="381000"/>
            <a:ext cx="4038600" cy="40386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G" dirty="0"/>
              <a:t>v</a:t>
            </a:r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00670AE8-F44C-4650-ADAD-B6C3C025A604}"/>
              </a:ext>
            </a:extLst>
          </p:cNvPr>
          <p:cNvSpPr/>
          <p:nvPr/>
        </p:nvSpPr>
        <p:spPr>
          <a:xfrm>
            <a:off x="3884612" y="2819400"/>
            <a:ext cx="4038600" cy="40386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5783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93ADC6A-68A3-4A74-B695-7D523ADE61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5282" y="1"/>
            <a:ext cx="8743950" cy="6858000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0B78A742-CF59-428B-A673-92339A47635B}"/>
              </a:ext>
            </a:extLst>
          </p:cNvPr>
          <p:cNvSpPr/>
          <p:nvPr/>
        </p:nvSpPr>
        <p:spPr>
          <a:xfrm>
            <a:off x="3656011" y="656252"/>
            <a:ext cx="1782147" cy="178214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A3F7DF4F-FCDD-4DFE-9CF6-B7A2ABFBB7EC}"/>
              </a:ext>
            </a:extLst>
          </p:cNvPr>
          <p:cNvSpPr/>
          <p:nvPr/>
        </p:nvSpPr>
        <p:spPr>
          <a:xfrm>
            <a:off x="2894012" y="3399453"/>
            <a:ext cx="1782147" cy="178214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8B914EB-3760-4D15-B2C1-F64F49CF312C}"/>
              </a:ext>
            </a:extLst>
          </p:cNvPr>
          <p:cNvSpPr/>
          <p:nvPr/>
        </p:nvSpPr>
        <p:spPr>
          <a:xfrm>
            <a:off x="6627812" y="2104053"/>
            <a:ext cx="1782147" cy="178214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142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8D547D-03ED-4511-BFFE-81FAF10D3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SG" dirty="0"/>
              <a:t>Ulcer at </a:t>
            </a:r>
            <a:r>
              <a:rPr lang="en-SG" dirty="0" err="1"/>
              <a:t>Illeocecal</a:t>
            </a:r>
            <a:r>
              <a:rPr lang="en-SG" dirty="0"/>
              <a:t> valve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541C4C-4468-4313-AF9A-BF4ED900DE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SG" dirty="0"/>
              <a:t>Ulcer with perforation with granulomatous reaction of cryptococcus infection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0405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41AF33F-F46A-4D1D-81E0-F0938F4976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1011" y="22412"/>
            <a:ext cx="8715375" cy="683558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F87CCA3-8F5C-457A-A4D9-7339D9B8DC4A}"/>
              </a:ext>
            </a:extLst>
          </p:cNvPr>
          <p:cNvSpPr txBox="1"/>
          <p:nvPr/>
        </p:nvSpPr>
        <p:spPr>
          <a:xfrm>
            <a:off x="9752012" y="6019800"/>
            <a:ext cx="2148345" cy="584775"/>
          </a:xfrm>
          <a:prstGeom prst="rect">
            <a:avLst/>
          </a:prstGeom>
          <a:solidFill>
            <a:srgbClr val="002060"/>
          </a:solidFill>
          <a:ln>
            <a:solidFill>
              <a:schemeClr val="bg2"/>
            </a:solidFill>
          </a:ln>
        </p:spPr>
        <p:txBody>
          <a:bodyPr wrap="none" rtlCol="0" anchor="ctr" anchorCtr="1">
            <a:spAutoFit/>
          </a:bodyPr>
          <a:lstStyle/>
          <a:p>
            <a:r>
              <a:rPr lang="en-SG" sz="3200" dirty="0"/>
              <a:t>GMS stain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34594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F905CB0-C2EC-4D17-A640-7D16B25B71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1011" y="22412"/>
            <a:ext cx="8715375" cy="683558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823F82F-F741-41D1-B65B-99FBA4E2C29C}"/>
              </a:ext>
            </a:extLst>
          </p:cNvPr>
          <p:cNvSpPr txBox="1"/>
          <p:nvPr/>
        </p:nvSpPr>
        <p:spPr>
          <a:xfrm>
            <a:off x="7999412" y="6019800"/>
            <a:ext cx="3836307" cy="584775"/>
          </a:xfrm>
          <a:prstGeom prst="rect">
            <a:avLst/>
          </a:prstGeom>
          <a:solidFill>
            <a:srgbClr val="002060"/>
          </a:solidFill>
          <a:ln>
            <a:solidFill>
              <a:schemeClr val="bg2"/>
            </a:solidFill>
          </a:ln>
        </p:spPr>
        <p:txBody>
          <a:bodyPr wrap="none" rtlCol="0" anchor="ctr" anchorCtr="1">
            <a:spAutoFit/>
          </a:bodyPr>
          <a:lstStyle/>
          <a:p>
            <a:r>
              <a:rPr lang="en-SG" sz="3200" dirty="0"/>
              <a:t>Mucicarmine stain</a:t>
            </a:r>
            <a:endParaRPr lang="en-US" sz="3200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3A46D3F-9C9E-4D47-954D-6DFB595A870A}"/>
              </a:ext>
            </a:extLst>
          </p:cNvPr>
          <p:cNvSpPr/>
          <p:nvPr/>
        </p:nvSpPr>
        <p:spPr>
          <a:xfrm>
            <a:off x="4494212" y="1951653"/>
            <a:ext cx="1782147" cy="178214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F90BB23B-9DC8-4D07-AB43-EFDCFD76E932}"/>
              </a:ext>
            </a:extLst>
          </p:cNvPr>
          <p:cNvSpPr/>
          <p:nvPr/>
        </p:nvSpPr>
        <p:spPr>
          <a:xfrm>
            <a:off x="5713412" y="2789853"/>
            <a:ext cx="1782147" cy="178214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1370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7A4228F-C4DE-4050-93CD-20A1776BED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4811" y="-37353"/>
            <a:ext cx="8791575" cy="6895353"/>
          </a:xfrm>
          <a:prstGeom prst="rect">
            <a:avLst/>
          </a:prstGeom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63EBF880-B867-4788-96EB-7E8CB1B51988}"/>
              </a:ext>
            </a:extLst>
          </p:cNvPr>
          <p:cNvSpPr/>
          <p:nvPr/>
        </p:nvSpPr>
        <p:spPr>
          <a:xfrm>
            <a:off x="4845665" y="2561253"/>
            <a:ext cx="1782147" cy="178214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9346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7294047-351F-4364-A158-E7BE27C3EB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6724" y="22412"/>
            <a:ext cx="8715375" cy="6835588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AEA293F0-2901-4B05-87AA-C28A0DE07429}"/>
              </a:ext>
            </a:extLst>
          </p:cNvPr>
          <p:cNvSpPr/>
          <p:nvPr/>
        </p:nvSpPr>
        <p:spPr>
          <a:xfrm>
            <a:off x="5713412" y="3124200"/>
            <a:ext cx="914400" cy="9144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73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DB2E02-5C7D-41A1-A515-55AEFA8D78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3 pieces of colonic tissues with ulcers</a:t>
            </a:r>
          </a:p>
          <a:p>
            <a:r>
              <a:rPr lang="en-US" dirty="0"/>
              <a:t>The ulcer is infiltrated by lymphocytes, plasma cells, </a:t>
            </a:r>
            <a:r>
              <a:rPr lang="en-US" dirty="0" err="1"/>
              <a:t>epitheloid</a:t>
            </a:r>
            <a:r>
              <a:rPr lang="en-US" dirty="0"/>
              <a:t> histiocytes, some eosinophils and neutrophils. Multinucleated giant cells are also present. </a:t>
            </a:r>
          </a:p>
          <a:p>
            <a:r>
              <a:rPr lang="en-US" dirty="0"/>
              <a:t>There are abundant small round yeast liked organism in the infiltrating histiocytes. Viral cytopathic cells, comprising intranuclear and intracytoplasmic inclusions are occasionally seen.</a:t>
            </a:r>
          </a:p>
        </p:txBody>
      </p:sp>
    </p:spTree>
    <p:extLst>
      <p:ext uri="{BB962C8B-B14F-4D97-AF65-F5344CB8AC3E}">
        <p14:creationId xmlns:p14="http://schemas.microsoft.com/office/powerpoint/2010/main" val="2433391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11D950-6A9F-4347-B41F-C66CFDA928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SG" dirty="0"/>
              <a:t>Pathological diagnosis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75A1E6-0E13-4AFB-95D5-8D5A3A75CA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SG" dirty="0"/>
              <a:t>Granulomatous inflammation with ulcer</a:t>
            </a:r>
          </a:p>
          <a:p>
            <a:r>
              <a:rPr lang="en-SG" dirty="0"/>
              <a:t>Presence of CMV viral inclusion </a:t>
            </a:r>
          </a:p>
          <a:p>
            <a:r>
              <a:rPr lang="en-SG" dirty="0"/>
              <a:t>Presence of fungus, morphologically compatible with cryptococcosis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1561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4CB632-F8BE-4892-8B3E-F779A91900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Clinical progression</a:t>
            </a:r>
          </a:p>
        </p:txBody>
      </p:sp>
    </p:spTree>
    <p:extLst>
      <p:ext uri="{BB962C8B-B14F-4D97-AF65-F5344CB8AC3E}">
        <p14:creationId xmlns:p14="http://schemas.microsoft.com/office/powerpoint/2010/main" val="163983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23B691F-29EF-4554-BF70-EF2667E8FE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8449773"/>
              </p:ext>
            </p:extLst>
          </p:nvPr>
        </p:nvGraphicFramePr>
        <p:xfrm>
          <a:off x="1598612" y="275157"/>
          <a:ext cx="9134475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910EE31C-FDE6-4FCF-BC5A-328CC0F84E66}"/>
              </a:ext>
            </a:extLst>
          </p:cNvPr>
          <p:cNvSpPr txBox="1"/>
          <p:nvPr/>
        </p:nvSpPr>
        <p:spPr>
          <a:xfrm>
            <a:off x="4303712" y="3831771"/>
            <a:ext cx="3581400" cy="1477328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1">
            <a:spAutoFit/>
          </a:bodyPr>
          <a:lstStyle/>
          <a:p>
            <a:r>
              <a:rPr lang="en-US" dirty="0"/>
              <a:t>Tx : </a:t>
            </a:r>
          </a:p>
          <a:p>
            <a:r>
              <a:rPr lang="en-US" dirty="0"/>
              <a:t>-Amphotericin B total 3 weeks &gt; Switch to Fluconazole </a:t>
            </a:r>
          </a:p>
          <a:p>
            <a:r>
              <a:rPr lang="en-US" dirty="0"/>
              <a:t>-Ganciclovir total 3 weeks &gt; Switch to Valganciclovir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2221AA-5750-4309-8659-9F9E4C86EC80}"/>
              </a:ext>
            </a:extLst>
          </p:cNvPr>
          <p:cNvSpPr txBox="1"/>
          <p:nvPr/>
        </p:nvSpPr>
        <p:spPr>
          <a:xfrm>
            <a:off x="8456612" y="3810000"/>
            <a:ext cx="3581400" cy="2585323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1">
            <a:spAutoFit/>
          </a:bodyPr>
          <a:lstStyle/>
          <a:p>
            <a:r>
              <a:rPr lang="en-US" dirty="0"/>
              <a:t>Tx : </a:t>
            </a:r>
          </a:p>
          <a:p>
            <a:r>
              <a:rPr lang="en-US" dirty="0"/>
              <a:t>-Explore lap with small bowel resection (Ileal 30 cm, intact IC valve)</a:t>
            </a:r>
          </a:p>
          <a:p>
            <a:r>
              <a:rPr lang="en-US" dirty="0"/>
              <a:t>-Amphotericin B total 3 weeks &gt; Switch to Fluconazole </a:t>
            </a:r>
          </a:p>
          <a:p>
            <a:r>
              <a:rPr lang="en-US" dirty="0"/>
              <a:t>-Ganciclovir total 3 weeks &gt; Switch to Valganciclovir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937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E361A-A2D9-4C52-8B9A-C2E737194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 up : immune status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D25D72-9EAF-47C0-9775-DFC4C730F5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285750" indent="-285750">
              <a:buFontTx/>
              <a:buChar char="-"/>
            </a:pPr>
            <a:r>
              <a:rPr lang="en-US" dirty="0"/>
              <a:t>Anti HIV : negative</a:t>
            </a:r>
          </a:p>
          <a:p>
            <a:pPr marL="285750" indent="-285750">
              <a:buFontTx/>
              <a:buChar char="-"/>
            </a:pPr>
            <a:r>
              <a:rPr lang="en-US" dirty="0"/>
              <a:t>ANA : negative </a:t>
            </a:r>
          </a:p>
          <a:p>
            <a:pPr marL="285750" indent="-285750">
              <a:buFontTx/>
              <a:buChar char="-"/>
            </a:pPr>
            <a:r>
              <a:rPr lang="en-US" dirty="0"/>
              <a:t>Anti IFN Gamma : negative</a:t>
            </a:r>
          </a:p>
          <a:p>
            <a:pPr marL="285750" indent="-285750">
              <a:buFontTx/>
              <a:buChar char="-"/>
            </a:pPr>
            <a:r>
              <a:rPr lang="en-US" dirty="0"/>
              <a:t>WBC count : 7,010, Lymphocyte : 1,907</a:t>
            </a:r>
          </a:p>
          <a:p>
            <a:pPr marL="285750" indent="-285750">
              <a:buFontTx/>
              <a:buChar char="-"/>
            </a:pPr>
            <a:r>
              <a:rPr lang="en-US" dirty="0"/>
              <a:t>Normal CD3,CD4,CD8,CD19,CD56 counts</a:t>
            </a:r>
          </a:p>
          <a:p>
            <a:pPr marL="285750" indent="-285750">
              <a:buFontTx/>
              <a:buChar char="-"/>
            </a:pPr>
            <a:r>
              <a:rPr lang="en-US" dirty="0"/>
              <a:t>SPEP : polyclonal gammopathy </a:t>
            </a:r>
          </a:p>
          <a:p>
            <a:pPr marL="285750" indent="-285750">
              <a:buFontTx/>
              <a:buChar char="-"/>
            </a:pPr>
            <a:r>
              <a:rPr lang="en-US" dirty="0"/>
              <a:t>Normal total </a:t>
            </a:r>
            <a:r>
              <a:rPr lang="en-US" dirty="0" err="1"/>
              <a:t>IgG,IgM,IgA</a:t>
            </a:r>
            <a:r>
              <a:rPr lang="en-US" dirty="0"/>
              <a:t> level </a:t>
            </a:r>
          </a:p>
          <a:p>
            <a:pPr marL="285750" indent="-285750">
              <a:buFontTx/>
              <a:buChar char="-"/>
            </a:pPr>
            <a:r>
              <a:rPr lang="en-US" dirty="0"/>
              <a:t>Mild elevated IgG1, IgG2, IgG4 </a:t>
            </a:r>
          </a:p>
          <a:p>
            <a:pPr marL="285750" indent="-285750">
              <a:buFontTx/>
              <a:buChar char="-"/>
            </a:pPr>
            <a:r>
              <a:rPr lang="en-US" dirty="0">
                <a:solidFill>
                  <a:srgbClr val="FFFF00"/>
                </a:solidFill>
              </a:rPr>
              <a:t>Total </a:t>
            </a:r>
            <a:r>
              <a:rPr lang="en-US" dirty="0" err="1">
                <a:solidFill>
                  <a:srgbClr val="FFFF00"/>
                </a:solidFill>
              </a:rPr>
              <a:t>IgE</a:t>
            </a:r>
            <a:r>
              <a:rPr lang="en-US" dirty="0">
                <a:solidFill>
                  <a:srgbClr val="FFFF00"/>
                </a:solidFill>
              </a:rPr>
              <a:t> level : 12,300 (&lt; 100 IU/mL)</a:t>
            </a:r>
          </a:p>
          <a:p>
            <a:pPr marL="285750" indent="-285750">
              <a:buFontTx/>
              <a:buChar char="-"/>
            </a:pPr>
            <a:r>
              <a:rPr lang="en-US" dirty="0">
                <a:solidFill>
                  <a:srgbClr val="FFFF00"/>
                </a:solidFill>
              </a:rPr>
              <a:t>PHA Stimulation test : SI = 27, control = 76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EA0D20-FC66-4EA1-AE12-59FB51102E6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614" t="67778" r="75926" b="28757"/>
          <a:stretch/>
        </p:blipFill>
        <p:spPr>
          <a:xfrm>
            <a:off x="6475412" y="5334000"/>
            <a:ext cx="43434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305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46EC805-E701-4C2B-BEEB-4DE0ED7084D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74" t="36031" r="63333" b="28370"/>
          <a:stretch/>
        </p:blipFill>
        <p:spPr>
          <a:xfrm>
            <a:off x="2132012" y="457200"/>
            <a:ext cx="78486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859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21AC8FF-A6A2-4B47-B269-929941CBD2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93" t="45556" r="61111" b="24444"/>
          <a:stretch/>
        </p:blipFill>
        <p:spPr>
          <a:xfrm>
            <a:off x="1141412" y="561392"/>
            <a:ext cx="9906000" cy="5458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883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BE275B2-EACE-4EC4-A80B-8C4EEF52DD54}"/>
              </a:ext>
            </a:extLst>
          </p:cNvPr>
          <p:cNvSpPr txBox="1"/>
          <p:nvPr/>
        </p:nvSpPr>
        <p:spPr>
          <a:xfrm>
            <a:off x="1141412" y="4771073"/>
            <a:ext cx="5257800" cy="3693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marL="285750" indent="-285750">
              <a:buFontTx/>
              <a:buChar char="-"/>
            </a:pP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74ADD39-D3F0-47D3-BE7E-4B1298F62D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solidFill>
                  <a:srgbClr val="FFFF00"/>
                </a:solidFill>
              </a:rPr>
              <a:t>STAT3 : mutation at p.R423Q </a:t>
            </a:r>
          </a:p>
          <a:p>
            <a:r>
              <a:rPr lang="en-US" dirty="0"/>
              <a:t>DOCK8</a:t>
            </a:r>
          </a:p>
          <a:p>
            <a:r>
              <a:rPr lang="en-US" dirty="0"/>
              <a:t>TYK2</a:t>
            </a:r>
          </a:p>
          <a:p>
            <a:r>
              <a:rPr lang="en-US" dirty="0"/>
              <a:t>SPINK5</a:t>
            </a:r>
          </a:p>
          <a:p>
            <a:r>
              <a:rPr lang="en-US" dirty="0"/>
              <a:t>PGM3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218C2B9-FAB0-4D63-BF09-66E21E2F41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2413" y="381000"/>
            <a:ext cx="9144001" cy="1371600"/>
          </a:xfrm>
        </p:spPr>
        <p:txBody>
          <a:bodyPr/>
          <a:lstStyle/>
          <a:p>
            <a:r>
              <a:rPr lang="en-US" dirty="0"/>
              <a:t>Work up : genetic of </a:t>
            </a:r>
            <a:r>
              <a:rPr lang="en-US" dirty="0" err="1"/>
              <a:t>hyperIgE</a:t>
            </a:r>
            <a:r>
              <a:rPr lang="en-US" dirty="0"/>
              <a:t> syndrome</a:t>
            </a:r>
          </a:p>
        </p:txBody>
      </p:sp>
    </p:spTree>
    <p:extLst>
      <p:ext uri="{BB962C8B-B14F-4D97-AF65-F5344CB8AC3E}">
        <p14:creationId xmlns:p14="http://schemas.microsoft.com/office/powerpoint/2010/main" val="4054620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Blue atom design templat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/>
        </a:defPPr>
      </a:lstStyle>
      <a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a:style>
    </a:spDef>
    <a:lnDef>
      <a:spPr>
        <a:ln>
          <a:solidFill>
            <a:schemeClr val="accent5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Blue atom design slides.potx" id="{20958743-FA80-43E5-9586-B48EF2BE42B5}" vid="{6B9132C0-2E4C-4DF6-B21A-C2322474BD21}"/>
    </a:ext>
  </a:extLst>
</a:theme>
</file>

<file path=ppt/theme/theme2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049C11C-71DC-49B6-ACD8-27E3AE088D14}">
  <ds:schemaRefs>
    <ds:schemaRef ds:uri="http://purl.org/dc/elements/1.1/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40262f94-9f35-4ac3-9a90-690165a166b7"/>
    <ds:schemaRef ds:uri="a4f35948-e619-41b3-aa29-22878b09cfd2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0875BD71-4A33-4FB7-88CA-777C4D9E6EE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1F78577-2839-4BFF-9EC7-673BD8FEBD8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Blue atom design slides</Template>
  <TotalTime>0</TotalTime>
  <Words>349</Words>
  <Application>Microsoft Office PowerPoint</Application>
  <PresentationFormat>Custom</PresentationFormat>
  <Paragraphs>63</Paragraphs>
  <Slides>17</Slides>
  <Notes>10</Notes>
  <HiddenSlides>2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Arial</vt:lpstr>
      <vt:lpstr>Century Gothic</vt:lpstr>
      <vt:lpstr>Blue atom design template</vt:lpstr>
      <vt:lpstr>Clinical pathological conference</vt:lpstr>
      <vt:lpstr>PowerPoint Presentation</vt:lpstr>
      <vt:lpstr>PowerPoint Presentation</vt:lpstr>
      <vt:lpstr>PowerPoint Presentation</vt:lpstr>
      <vt:lpstr>Ulcer at Illeocecal valve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Pathological diagnosis</vt:lpstr>
      <vt:lpstr>Clinical progression</vt:lpstr>
      <vt:lpstr>PowerPoint Presentation</vt:lpstr>
      <vt:lpstr>Work up : immune status</vt:lpstr>
      <vt:lpstr>PowerPoint Presentation</vt:lpstr>
      <vt:lpstr>PowerPoint Presentation</vt:lpstr>
      <vt:lpstr>Work up : genetic of hyperIgE syndrome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Clinical pathological conference</dc:title>
  <dc:creator>Fuse</dc:creator>
  <cp:lastModifiedBy>tachawut -</cp:lastModifiedBy>
  <cp:revision>23</cp:revision>
  <dcterms:created xsi:type="dcterms:W3CDTF">2019-03-06T16:10:32Z</dcterms:created>
  <dcterms:modified xsi:type="dcterms:W3CDTF">2019-04-11T13:07:04Z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r8>74069000</vt:r8>
  </property>
  <property fmtid="{D5CDD505-2E9C-101B-9397-08002B2CF9AE}" pid="3" name="HiddenCategoryTags">
    <vt:lpwstr/>
  </property>
  <property fmtid="{D5CDD505-2E9C-101B-9397-08002B2CF9AE}" pid="4" name="InternalTags">
    <vt:lpwstr/>
  </property>
  <property fmtid="{D5CDD505-2E9C-101B-9397-08002B2CF9AE}" pid="5" name="CategoryTags">
    <vt:lpwstr/>
  </property>
  <property fmtid="{D5CDD505-2E9C-101B-9397-08002B2CF9AE}" pid="6" name="Applications">
    <vt:lpwstr/>
  </property>
  <property fmtid="{D5CDD505-2E9C-101B-9397-08002B2CF9AE}" pid="7" name="CampaignTags">
    <vt:lpwstr/>
  </property>
  <property fmtid="{D5CDD505-2E9C-101B-9397-08002B2CF9AE}" pid="8" name="ScenarioTags">
    <vt:lpwstr/>
  </property>
  <property fmtid="{D5CDD505-2E9C-101B-9397-08002B2CF9AE}" pid="9" name="ContentTypeId">
    <vt:lpwstr>0x010100AA3F7D94069FF64A86F7DFF56D60E3BE</vt:lpwstr>
  </property>
  <property fmtid="{D5CDD505-2E9C-101B-9397-08002B2CF9AE}" pid="10" name="FeatureTags">
    <vt:lpwstr/>
  </property>
  <property fmtid="{D5CDD505-2E9C-101B-9397-08002B2CF9AE}" pid="11" name="LocalizationTags">
    <vt:lpwstr/>
  </property>
</Properties>
</file>