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341" r:id="rId2"/>
    <p:sldId id="353" r:id="rId3"/>
    <p:sldId id="352" r:id="rId4"/>
    <p:sldId id="339" r:id="rId5"/>
    <p:sldId id="342" r:id="rId6"/>
    <p:sldId id="343" r:id="rId7"/>
    <p:sldId id="344" r:id="rId8"/>
    <p:sldId id="345" r:id="rId9"/>
    <p:sldId id="347" r:id="rId10"/>
    <p:sldId id="348" r:id="rId11"/>
    <p:sldId id="351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96" autoAdjust="0"/>
    <p:restoredTop sz="94660"/>
  </p:normalViewPr>
  <p:slideViewPr>
    <p:cSldViewPr snapToGrid="0">
      <p:cViewPr varScale="1">
        <p:scale>
          <a:sx n="86" d="100"/>
          <a:sy n="86" d="100"/>
        </p:scale>
        <p:origin x="48" y="14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4C1898-C663-4821-B955-A46858817518}" type="datetimeFigureOut">
              <a:rPr lang="en-US" smtClean="0"/>
              <a:t>4/11/2019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E92AF0-151E-4CA3-98CA-AADAA8BC88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59054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93199CD-3E1B-4AE6-990F-76F925F5EA9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865839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 bwMode="ltGray"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5491" y="1828800"/>
            <a:ext cx="8231744" cy="2895600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6600" b="1" cap="none" spc="0">
                <a:ln w="9525">
                  <a:noFill/>
                  <a:prstDash val="solid"/>
                </a:ln>
                <a:solidFill>
                  <a:schemeClr val="tx1"/>
                </a:solidFill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5490" y="4800600"/>
            <a:ext cx="8231744" cy="1219200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000" b="1" cap="all" spc="200" baseline="0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100"/>
            </a:lvl1pPr>
          </a:lstStyle>
          <a:p>
            <a:fld id="{1D2498CD-A622-4ACC-98D8-8365C1B868F0}" type="datetime1">
              <a:rPr lang="en-US" smtClean="0"/>
              <a:pPr/>
              <a:t>4/11/2019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100"/>
            </a:lvl1pPr>
          </a:lstStyle>
          <a:p>
            <a:r>
              <a:rPr lang="en-US" dirty="0"/>
              <a:t>Add a footer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100"/>
            </a:lvl1pPr>
          </a:lstStyle>
          <a:p>
            <a:fld id="{2A013F82-EE5E-44EE-A61D-E31C6657F26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6844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BF3DB-CE40-42F4-BAF4-5D73D1160093}" type="datetime1">
              <a:rPr lang="en-US" smtClean="0"/>
              <a:t>4/11/2019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7353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59891" y="2514600"/>
            <a:ext cx="8694663" cy="2819400"/>
          </a:xfrm>
        </p:spPr>
        <p:txBody>
          <a:bodyPr anchor="b">
            <a:normAutofit/>
          </a:bodyPr>
          <a:lstStyle>
            <a:lvl1pPr algn="l">
              <a:lnSpc>
                <a:spcPct val="80000"/>
              </a:lnSpc>
              <a:defRPr sz="4800" b="0" cap="none" baseline="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5491" y="5410201"/>
            <a:ext cx="8689596" cy="6096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buNone/>
              <a:defRPr sz="2000" cap="all" spc="2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CA6E5-33C6-44C3-9324-1BC5DF93F43F}" type="datetime1">
              <a:rPr lang="en-US" smtClean="0"/>
              <a:t>4/11/2019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4574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809" y="381000"/>
            <a:ext cx="9146384" cy="13716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05174" y="1905001"/>
            <a:ext cx="4420750" cy="41148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30806" y="1905001"/>
            <a:ext cx="4420751" cy="41148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9C1D9-07E1-4387-AF34-89EE2802766D}" type="datetime1">
              <a:rPr lang="en-US" smtClean="0"/>
              <a:t>4/11/2019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5275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809" y="381000"/>
            <a:ext cx="9146384" cy="13716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808" y="1905000"/>
            <a:ext cx="4417702" cy="762000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None/>
              <a:defRPr sz="2000" b="0" cap="all" spc="2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22808" y="2743201"/>
            <a:ext cx="4417702" cy="32766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51489" y="1905000"/>
            <a:ext cx="4417702" cy="762000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None/>
              <a:defRPr sz="2000" b="0" cap="all" spc="2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51489" y="2743201"/>
            <a:ext cx="4417702" cy="32766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9E85B-B39A-43E9-82DE-E3279D984288}" type="datetime1">
              <a:rPr lang="en-US" smtClean="0"/>
              <a:t>4/11/2019</a:t>
            </a:fld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1685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270C95-D35D-47FC-816D-E56328637043}" type="datetime1">
              <a:rPr lang="en-US" smtClean="0"/>
              <a:t>4/11/2019</a:t>
            </a:fld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5183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163A7-695C-4C09-B334-6924060F5B71}" type="datetime1">
              <a:rPr lang="en-US" smtClean="0"/>
              <a:t>4/11/2019</a:t>
            </a:fld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2836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55879" y="1905000"/>
            <a:ext cx="3597544" cy="2667000"/>
          </a:xfrm>
        </p:spPr>
        <p:txBody>
          <a:bodyPr anchor="b">
            <a:noAutofit/>
          </a:bodyPr>
          <a:lstStyle>
            <a:lvl1pPr algn="l">
              <a:lnSpc>
                <a:spcPct val="90000"/>
              </a:lnSpc>
              <a:defRPr sz="3600" b="0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52704" y="685800"/>
            <a:ext cx="6402467" cy="53340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65491" y="4648200"/>
            <a:ext cx="3582332" cy="13716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spcBef>
                <a:spcPts val="12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B6D02-49B3-41C1-9893-391F698AE757}" type="datetime1">
              <a:rPr lang="en-US" smtClean="0"/>
              <a:t>4/11/2019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4457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55879" y="1905000"/>
            <a:ext cx="3597544" cy="2667000"/>
          </a:xfrm>
        </p:spPr>
        <p:txBody>
          <a:bodyPr anchor="b">
            <a:normAutofit/>
          </a:bodyPr>
          <a:lstStyle>
            <a:lvl1pPr algn="l">
              <a:lnSpc>
                <a:spcPct val="90000"/>
              </a:lnSpc>
              <a:defRPr sz="3600" b="0" i="0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Picture Placeholder 2" descr="An empty placeholder to add an image. Click on the placeholder and select the image that you wish to add"/>
          <p:cNvSpPr>
            <a:spLocks noGrp="1"/>
          </p:cNvSpPr>
          <p:nvPr>
            <p:ph type="pic" idx="1"/>
          </p:nvPr>
        </p:nvSpPr>
        <p:spPr>
          <a:xfrm>
            <a:off x="4952704" y="685800"/>
            <a:ext cx="6402466" cy="5334000"/>
          </a:xfrm>
          <a:solidFill>
            <a:schemeClr val="bg2"/>
          </a:solidFill>
          <a:ln w="76200">
            <a:solidFill>
              <a:schemeClr val="tx1"/>
            </a:solidFill>
            <a:miter lim="800000"/>
          </a:ln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65491" y="4648200"/>
            <a:ext cx="3582332" cy="13716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spcBef>
                <a:spcPts val="12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91AC91-90B4-40B7-917F-BAE86E369F96}" type="datetime1">
              <a:rPr lang="en-US" smtClean="0"/>
              <a:t>4/11/2019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4948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2CF6B-193C-4CEB-9860-F1C5F0818FA3}" type="datetime1">
              <a:rPr lang="en-US" smtClean="0"/>
              <a:t>4/11/2019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9249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44794" y="381001"/>
            <a:ext cx="1524398" cy="5638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522809" y="381001"/>
            <a:ext cx="7393324" cy="56388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6CBC3-4EDC-4C84-BDD0-15F2AD890B92}" type="datetime1">
              <a:rPr lang="en-US" smtClean="0"/>
              <a:t>4/11/2019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3242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invGray">
      <p:bgPr>
        <a:blipFill dpi="0" rotWithShape="1">
          <a:blip r:embed="rId1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522810" y="381000"/>
            <a:ext cx="9146383" cy="1371600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810" y="1904999"/>
            <a:ext cx="9136770" cy="41148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522810" y="6400800"/>
            <a:ext cx="6554906" cy="2762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8565" y="6400800"/>
            <a:ext cx="1449767" cy="2762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4AB525-F3F4-481A-B8D5-B732FA9EB082}" type="datetime1">
              <a:rPr lang="en-US" smtClean="0"/>
              <a:pPr/>
              <a:t>4/11/2019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830772" y="6400800"/>
            <a:ext cx="838419" cy="2762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013F82-EE5E-44EE-A61D-E31C6657F26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938319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kern="1200" cap="none" spc="0" baseline="0">
          <a:ln w="9525">
            <a:noFill/>
            <a:prstDash val="solid"/>
          </a:ln>
          <a:solidFill>
            <a:schemeClr val="accent5"/>
          </a:solidFill>
          <a:effectLst/>
          <a:latin typeface="+mj-lt"/>
          <a:ea typeface="+mj-ea"/>
          <a:cs typeface="+mj-cs"/>
        </a:defRPr>
      </a:lvl1pPr>
    </p:titleStyle>
    <p:bodyStyle>
      <a:lvl1pPr marL="223838" indent="-223838" algn="l" defTabSz="914400" rtl="0" eaLnBrk="1" latinLnBrk="0" hangingPunct="1">
        <a:lnSpc>
          <a:spcPct val="90000"/>
        </a:lnSpc>
        <a:spcBef>
          <a:spcPts val="1800"/>
        </a:spcBef>
        <a:buClr>
          <a:schemeClr val="accent1"/>
        </a:buClr>
        <a:buSzPct val="100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63550" indent="-231775" algn="l" defTabSz="914400" rtl="0" eaLnBrk="1" latinLnBrk="0" hangingPunct="1">
        <a:lnSpc>
          <a:spcPct val="90000"/>
        </a:lnSpc>
        <a:spcBef>
          <a:spcPts val="1200"/>
        </a:spcBef>
        <a:buClr>
          <a:schemeClr val="accent1"/>
        </a:buClr>
        <a:buSzPct val="10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682625" indent="-219075" algn="l" defTabSz="914400" rtl="0" eaLnBrk="1" latinLnBrk="0" hangingPunct="1">
        <a:lnSpc>
          <a:spcPct val="90000"/>
        </a:lnSpc>
        <a:spcBef>
          <a:spcPts val="600"/>
        </a:spcBef>
        <a:buClr>
          <a:schemeClr val="accent1"/>
        </a:buClr>
        <a:buSzPct val="10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857250" indent="-174625" algn="l" defTabSz="914400" rtl="0" eaLnBrk="1" latinLnBrk="0" hangingPunct="1">
        <a:lnSpc>
          <a:spcPct val="90000"/>
        </a:lnSpc>
        <a:spcBef>
          <a:spcPts val="600"/>
        </a:spcBef>
        <a:buClr>
          <a:schemeClr val="accent1"/>
        </a:buClr>
        <a:buSzPct val="10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030288" indent="-173038" algn="l" defTabSz="914400" rtl="0" eaLnBrk="1" latinLnBrk="0" hangingPunct="1">
        <a:lnSpc>
          <a:spcPct val="90000"/>
        </a:lnSpc>
        <a:spcBef>
          <a:spcPts val="600"/>
        </a:spcBef>
        <a:buClr>
          <a:schemeClr val="accent1"/>
        </a:buClr>
        <a:buSzPct val="10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207008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380744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1554480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1728216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64033E-0883-4902-8B81-528E22467D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1" y="4114800"/>
            <a:ext cx="9144001" cy="1371600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rgbClr val="FFFF00"/>
                </a:solidFill>
              </a:rPr>
              <a:t>Hyper </a:t>
            </a:r>
            <a:r>
              <a:rPr lang="en-US" sz="4400" dirty="0" err="1">
                <a:solidFill>
                  <a:srgbClr val="FFFF00"/>
                </a:solidFill>
              </a:rPr>
              <a:t>IgE</a:t>
            </a:r>
            <a:r>
              <a:rPr lang="en-US" sz="4400" dirty="0">
                <a:solidFill>
                  <a:srgbClr val="FFFF00"/>
                </a:solidFill>
              </a:rPr>
              <a:t> syndrome</a:t>
            </a:r>
          </a:p>
        </p:txBody>
      </p:sp>
    </p:spTree>
    <p:extLst>
      <p:ext uri="{BB962C8B-B14F-4D97-AF65-F5344CB8AC3E}">
        <p14:creationId xmlns:p14="http://schemas.microsoft.com/office/powerpoint/2010/main" val="72157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AB958-DC85-440D-BBBE-5145FDCC9B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Classifications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496BFD5-6154-4735-AF3C-0DDE93B8CC1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solidFill>
                  <a:srgbClr val="FFFF00"/>
                </a:solidFill>
              </a:rPr>
              <a:t>Autosomal dominant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E387FB0-125C-403F-BDAE-6BACC70D230D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/>
              <a:t>STAT 3 mutation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0065CA4-1F21-43F3-9BE7-3EA0699B766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>
                <a:solidFill>
                  <a:srgbClr val="FFFF00"/>
                </a:solidFill>
              </a:rPr>
              <a:t>Autosomal recessive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B95DAB6-3A10-47AB-99FB-908611BA2A37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US" dirty="0"/>
              <a:t>Mutation in TYK2</a:t>
            </a:r>
          </a:p>
          <a:p>
            <a:r>
              <a:rPr lang="en-US" dirty="0"/>
              <a:t>Mutation in DOCK8</a:t>
            </a:r>
          </a:p>
          <a:p>
            <a:r>
              <a:rPr lang="en-US" dirty="0"/>
              <a:t>Unknown mutation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C64EE45-DA7B-42CA-919A-DB39ACC389F1}"/>
              </a:ext>
            </a:extLst>
          </p:cNvPr>
          <p:cNvSpPr txBox="1"/>
          <p:nvPr/>
        </p:nvSpPr>
        <p:spPr>
          <a:xfrm>
            <a:off x="6629401" y="6292334"/>
            <a:ext cx="5296643" cy="369332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none" rtlCol="0" anchor="ctr" anchorCtr="1">
            <a:spAutoFit/>
          </a:bodyPr>
          <a:lstStyle/>
          <a:p>
            <a:r>
              <a:rPr lang="en-US" dirty="0">
                <a:solidFill>
                  <a:prstClr val="white"/>
                </a:solidFill>
                <a:latin typeface="Century Gothic" panose="020B0502020202020204"/>
              </a:rPr>
              <a:t>Notarangelo LD, et al. JACI 2009;124 : 1161-78</a:t>
            </a:r>
          </a:p>
        </p:txBody>
      </p:sp>
    </p:spTree>
    <p:extLst>
      <p:ext uri="{BB962C8B-B14F-4D97-AF65-F5344CB8AC3E}">
        <p14:creationId xmlns:p14="http://schemas.microsoft.com/office/powerpoint/2010/main" val="2656033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CE61D17-0E4A-4858-9490-BFEF96D5ECF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073" t="18889" r="36667" b="10000"/>
          <a:stretch/>
        </p:blipFill>
        <p:spPr>
          <a:xfrm>
            <a:off x="2133600" y="152400"/>
            <a:ext cx="7772400" cy="621792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16C8F736-34D9-42DF-8E26-F1FB848B8653}"/>
              </a:ext>
            </a:extLst>
          </p:cNvPr>
          <p:cNvSpPr/>
          <p:nvPr/>
        </p:nvSpPr>
        <p:spPr>
          <a:xfrm>
            <a:off x="2261085" y="3275356"/>
            <a:ext cx="7620000" cy="62484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  <a:latin typeface="Century Gothic" panose="020B0502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3234790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D2DD681-C052-4450-BF89-E949CE97DF5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1111" t="36090" r="22903" b="39931"/>
          <a:stretch/>
        </p:blipFill>
        <p:spPr>
          <a:xfrm>
            <a:off x="838200" y="1371600"/>
            <a:ext cx="4952999" cy="4953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F978402-E326-4511-BEF4-45985667DDD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8798" t="36172" r="5555" b="39848"/>
          <a:stretch/>
        </p:blipFill>
        <p:spPr>
          <a:xfrm>
            <a:off x="6400804" y="1371600"/>
            <a:ext cx="4800596" cy="490495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77E7E03-0C64-424A-BC84-0DD3950059DE}"/>
              </a:ext>
            </a:extLst>
          </p:cNvPr>
          <p:cNvSpPr txBox="1"/>
          <p:nvPr/>
        </p:nvSpPr>
        <p:spPr>
          <a:xfrm>
            <a:off x="762000" y="299592"/>
            <a:ext cx="5105400" cy="1077218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r>
              <a:rPr lang="en-US" sz="3200" dirty="0">
                <a:solidFill>
                  <a:srgbClr val="FFFF00"/>
                </a:solidFill>
                <a:latin typeface="Century Gothic" panose="020B0502020202020204"/>
              </a:rPr>
              <a:t>Immunological characteristics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86E514E-6D50-40B4-B7B4-AEBC0C7374A3}"/>
              </a:ext>
            </a:extLst>
          </p:cNvPr>
          <p:cNvSpPr txBox="1"/>
          <p:nvPr/>
        </p:nvSpPr>
        <p:spPr>
          <a:xfrm>
            <a:off x="6248400" y="304800"/>
            <a:ext cx="5105400" cy="1077218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r>
              <a:rPr lang="en-US" sz="3200" dirty="0">
                <a:solidFill>
                  <a:srgbClr val="FFFF00"/>
                </a:solidFill>
                <a:latin typeface="Century Gothic" panose="020B0502020202020204"/>
              </a:rPr>
              <a:t>Non-Immunological characteristics</a:t>
            </a:r>
          </a:p>
        </p:txBody>
      </p:sp>
    </p:spTree>
    <p:extLst>
      <p:ext uri="{BB962C8B-B14F-4D97-AF65-F5344CB8AC3E}">
        <p14:creationId xmlns:p14="http://schemas.microsoft.com/office/powerpoint/2010/main" val="501623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BA49D1-3888-4ABC-AAEA-CBAAEC8924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FFFF00"/>
                </a:solidFill>
              </a:rPr>
              <a:t>Newborn rash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8B5690E-0FD8-4664-8EE1-338087FFCFC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407" t="26667" r="64074" b="44443"/>
          <a:stretch/>
        </p:blipFill>
        <p:spPr>
          <a:xfrm>
            <a:off x="6324600" y="1066800"/>
            <a:ext cx="4837112" cy="503059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A606DD8-0122-49CF-939C-A4A41902853B}"/>
              </a:ext>
            </a:extLst>
          </p:cNvPr>
          <p:cNvSpPr txBox="1"/>
          <p:nvPr/>
        </p:nvSpPr>
        <p:spPr>
          <a:xfrm>
            <a:off x="1143001" y="2243270"/>
            <a:ext cx="4375149" cy="2677656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r>
              <a:rPr lang="en-US" sz="2800" dirty="0">
                <a:solidFill>
                  <a:prstClr val="white"/>
                </a:solidFill>
                <a:latin typeface="Century Gothic" panose="020B0502020202020204"/>
              </a:rPr>
              <a:t>Papulopustular eruption at scalp and face</a:t>
            </a:r>
          </a:p>
          <a:p>
            <a:r>
              <a:rPr lang="en-US" sz="2800" dirty="0">
                <a:solidFill>
                  <a:prstClr val="white"/>
                </a:solidFill>
                <a:latin typeface="Century Gothic" panose="020B0502020202020204"/>
              </a:rPr>
              <a:t>&gt; Neck, axillae, shoulder, arms, chest, diaper areas and buttocks</a:t>
            </a:r>
          </a:p>
        </p:txBody>
      </p:sp>
    </p:spTree>
    <p:extLst>
      <p:ext uri="{BB962C8B-B14F-4D97-AF65-F5344CB8AC3E}">
        <p14:creationId xmlns:p14="http://schemas.microsoft.com/office/powerpoint/2010/main" val="58134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D24D41F-D1D2-4D1F-AF64-ADEF338D7BF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1852" t="23333" r="39630" b="60000"/>
          <a:stretch/>
        </p:blipFill>
        <p:spPr>
          <a:xfrm>
            <a:off x="838200" y="304800"/>
            <a:ext cx="4826000" cy="28956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457868B-549C-4921-8E0E-DB19191C97F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666" t="41111" r="64449" b="36666"/>
          <a:stretch/>
        </p:blipFill>
        <p:spPr>
          <a:xfrm>
            <a:off x="6544875" y="3200400"/>
            <a:ext cx="4351725" cy="3413760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DEC43A6A-4D4A-406A-A803-BA62DB2F4B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29401" y="914400"/>
            <a:ext cx="1371600" cy="1371600"/>
          </a:xfrm>
        </p:spPr>
        <p:txBody>
          <a:bodyPr/>
          <a:lstStyle/>
          <a:p>
            <a:r>
              <a:rPr lang="en-US" dirty="0">
                <a:solidFill>
                  <a:srgbClr val="FFFF00"/>
                </a:solidFill>
              </a:rPr>
              <a:t>Boils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DDA1D417-A8B5-41F7-92AA-CBC57D8BC7EF}"/>
              </a:ext>
            </a:extLst>
          </p:cNvPr>
          <p:cNvSpPr txBox="1">
            <a:spLocks/>
          </p:cNvSpPr>
          <p:nvPr/>
        </p:nvSpPr>
        <p:spPr>
          <a:xfrm>
            <a:off x="4191000" y="4907280"/>
            <a:ext cx="2057400" cy="1371600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 cap="none" spc="0" baseline="0">
                <a:ln w="9525">
                  <a:noFill/>
                  <a:prstDash val="solid"/>
                </a:ln>
                <a:solidFill>
                  <a:schemeClr val="accent5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>
                <a:solidFill>
                  <a:srgbClr val="FFFF00"/>
                </a:solidFill>
                <a:latin typeface="Century Gothic" panose="020B0502020202020204"/>
              </a:rPr>
              <a:t>Eczema</a:t>
            </a:r>
          </a:p>
        </p:txBody>
      </p:sp>
    </p:spTree>
    <p:extLst>
      <p:ext uri="{BB962C8B-B14F-4D97-AF65-F5344CB8AC3E}">
        <p14:creationId xmlns:p14="http://schemas.microsoft.com/office/powerpoint/2010/main" val="369281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BEEE2B-58C3-4288-947C-1E7DC099A1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FFFF00"/>
                </a:solidFill>
              </a:rPr>
              <a:t>Characteristic faces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85FD6FA-08E7-4305-B904-5209ADC8058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6666" t="24444" r="40371" b="33333"/>
          <a:stretch/>
        </p:blipFill>
        <p:spPr>
          <a:xfrm>
            <a:off x="1066800" y="2209800"/>
            <a:ext cx="6477000" cy="410988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26745CE-5C17-443E-9030-99F9B73D6DC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6666" t="31111" r="64074" b="37778"/>
          <a:stretch/>
        </p:blipFill>
        <p:spPr>
          <a:xfrm>
            <a:off x="8001000" y="2283542"/>
            <a:ext cx="3679372" cy="3962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0511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B548CE-36B4-4A9D-929D-C64361A4F7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FFFF00"/>
                </a:solidFill>
              </a:rPr>
              <a:t>Dental anomalies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EF7B911-79AE-4B23-AC3D-9B5AE18DEDD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6666" t="26667" r="64074" b="34445"/>
          <a:stretch/>
        </p:blipFill>
        <p:spPr>
          <a:xfrm>
            <a:off x="1828800" y="1905001"/>
            <a:ext cx="3276600" cy="441080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D1B21FB-0EF6-480A-A09A-06C1E53B668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7019" t="32222" r="40371" b="40000"/>
          <a:stretch/>
        </p:blipFill>
        <p:spPr>
          <a:xfrm>
            <a:off x="6019800" y="1981201"/>
            <a:ext cx="4876802" cy="3994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9956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F3605B-BEB1-4A8E-B664-E266885508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FFFF00"/>
                </a:solidFill>
              </a:rPr>
              <a:t>Musculoskeletal abnormalities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81A8FFF-FFAA-4706-9DD3-A7D084ABB60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667" t="27778" r="56666" b="33333"/>
          <a:stretch/>
        </p:blipFill>
        <p:spPr>
          <a:xfrm>
            <a:off x="6096000" y="2018242"/>
            <a:ext cx="4495800" cy="437091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0844F0A-159D-4B00-A79A-B4C0C4C91FE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4815" t="27778" r="41852" b="38889"/>
          <a:stretch/>
        </p:blipFill>
        <p:spPr>
          <a:xfrm>
            <a:off x="2286000" y="1981200"/>
            <a:ext cx="2667000" cy="444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7231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93E7F8-6D8C-46F6-8DB2-85ABFE046C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FFFF00"/>
                </a:solidFill>
              </a:rPr>
              <a:t>Other anomalies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EE4561-9ABA-49D1-BB3D-18D0D7A349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Cranial : Chiari malformation, arachnoid cysts, craniosynostosis</a:t>
            </a:r>
          </a:p>
          <a:p>
            <a:r>
              <a:rPr lang="en-US" dirty="0"/>
              <a:t>Vascular : CRAO, artery aneurysms</a:t>
            </a:r>
          </a:p>
          <a:p>
            <a:r>
              <a:rPr lang="en-US" dirty="0"/>
              <a:t>Malignancy : </a:t>
            </a:r>
          </a:p>
          <a:p>
            <a:pPr lvl="1"/>
            <a:r>
              <a:rPr lang="en-US" dirty="0"/>
              <a:t>Increase risk of malignancy </a:t>
            </a:r>
          </a:p>
          <a:p>
            <a:pPr lvl="1"/>
            <a:r>
              <a:rPr lang="en-US" dirty="0"/>
              <a:t>HL and NHL (aggressive B cells)</a:t>
            </a:r>
          </a:p>
          <a:p>
            <a:pPr lvl="1"/>
            <a:r>
              <a:rPr lang="en-US" dirty="0"/>
              <a:t>Leukemia</a:t>
            </a:r>
          </a:p>
          <a:p>
            <a:pPr lvl="1"/>
            <a:r>
              <a:rPr lang="en-US" dirty="0"/>
              <a:t>CA of vulva, lung, liver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1907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2D6E54-52B8-4647-BA7D-C01D37B412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FFFF00"/>
                </a:solidFill>
              </a:rPr>
              <a:t>Treatments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035118-1A5B-430A-B093-FEC6181C3A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4002" y="1905000"/>
            <a:ext cx="9134391" cy="4114801"/>
          </a:xfrm>
        </p:spPr>
        <p:txBody>
          <a:bodyPr/>
          <a:lstStyle/>
          <a:p>
            <a:r>
              <a:rPr lang="en-US" dirty="0"/>
              <a:t>Treatment of infection</a:t>
            </a:r>
          </a:p>
          <a:p>
            <a:r>
              <a:rPr lang="en-US" dirty="0"/>
              <a:t>IVIG</a:t>
            </a:r>
          </a:p>
          <a:p>
            <a:r>
              <a:rPr lang="en-US" dirty="0"/>
              <a:t>Omalizumab</a:t>
            </a:r>
          </a:p>
          <a:p>
            <a:r>
              <a:rPr lang="en-US" dirty="0"/>
              <a:t>Bone marrow transplantation </a:t>
            </a:r>
          </a:p>
          <a:p>
            <a:r>
              <a:rPr lang="en-US" dirty="0"/>
              <a:t>Bisphosphonates : fractures</a:t>
            </a:r>
          </a:p>
          <a:p>
            <a:r>
              <a:rPr lang="en-US" dirty="0"/>
              <a:t>Levamisole : Inferior to placebo</a:t>
            </a:r>
          </a:p>
          <a:p>
            <a:r>
              <a:rPr lang="en-US" dirty="0"/>
              <a:t>Topical corticosteroids : for skin eczema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5B8C06B-A21B-4EF1-9B58-A4B0C1C9FE86}"/>
              </a:ext>
            </a:extLst>
          </p:cNvPr>
          <p:cNvSpPr txBox="1"/>
          <p:nvPr/>
        </p:nvSpPr>
        <p:spPr>
          <a:xfrm>
            <a:off x="4097800" y="6009697"/>
            <a:ext cx="7805342" cy="369332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none" rtlCol="0" anchor="ctr" anchorCtr="1">
            <a:spAutoFit/>
          </a:bodyPr>
          <a:lstStyle/>
          <a:p>
            <a:r>
              <a:rPr lang="en-US" dirty="0">
                <a:solidFill>
                  <a:prstClr val="white"/>
                </a:solidFill>
                <a:latin typeface="Century Gothic" panose="020B0502020202020204"/>
              </a:rPr>
              <a:t>Freeman AF, Holland SM. Immunol </a:t>
            </a:r>
            <a:r>
              <a:rPr lang="en-US" dirty="0" err="1">
                <a:solidFill>
                  <a:prstClr val="white"/>
                </a:solidFill>
                <a:latin typeface="Century Gothic" panose="020B0502020202020204"/>
              </a:rPr>
              <a:t>AllergyCLin</a:t>
            </a:r>
            <a:r>
              <a:rPr lang="en-US" dirty="0">
                <a:solidFill>
                  <a:prstClr val="white"/>
                </a:solidFill>
                <a:latin typeface="Century Gothic" panose="020B0502020202020204"/>
              </a:rPr>
              <a:t> N Am 2008;28 : 277-91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A44B728-E10B-413C-AC18-FE58C006CF9F}"/>
              </a:ext>
            </a:extLst>
          </p:cNvPr>
          <p:cNvSpPr txBox="1"/>
          <p:nvPr/>
        </p:nvSpPr>
        <p:spPr>
          <a:xfrm>
            <a:off x="6019800" y="6400800"/>
            <a:ext cx="5883342" cy="369332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none" rtlCol="0" anchor="ctr" anchorCtr="1">
            <a:spAutoFit/>
          </a:bodyPr>
          <a:lstStyle/>
          <a:p>
            <a:r>
              <a:rPr lang="en-US" dirty="0" err="1">
                <a:solidFill>
                  <a:prstClr val="white"/>
                </a:solidFill>
                <a:latin typeface="Century Gothic" panose="020B0502020202020204"/>
              </a:rPr>
              <a:t>Su</a:t>
            </a:r>
            <a:r>
              <a:rPr lang="en-US" dirty="0">
                <a:solidFill>
                  <a:prstClr val="white"/>
                </a:solidFill>
                <a:latin typeface="Century Gothic" panose="020B0502020202020204"/>
              </a:rPr>
              <a:t> HC. </a:t>
            </a:r>
            <a:r>
              <a:rPr lang="en-US" dirty="0" err="1">
                <a:solidFill>
                  <a:prstClr val="white"/>
                </a:solidFill>
                <a:latin typeface="Century Gothic" panose="020B0502020202020204"/>
              </a:rPr>
              <a:t>Curr</a:t>
            </a:r>
            <a:r>
              <a:rPr lang="en-US" dirty="0">
                <a:solidFill>
                  <a:prstClr val="white"/>
                </a:solidFill>
                <a:latin typeface="Century Gothic" panose="020B0502020202020204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entury Gothic" panose="020B0502020202020204"/>
              </a:rPr>
              <a:t>Opin</a:t>
            </a:r>
            <a:r>
              <a:rPr lang="en-US" dirty="0">
                <a:solidFill>
                  <a:prstClr val="white"/>
                </a:solidFill>
                <a:latin typeface="Century Gothic" panose="020B0502020202020204"/>
              </a:rPr>
              <a:t> Allergy Clin Immunol 2010 : 515-20</a:t>
            </a:r>
          </a:p>
        </p:txBody>
      </p:sp>
    </p:spTree>
    <p:extLst>
      <p:ext uri="{BB962C8B-B14F-4D97-AF65-F5344CB8AC3E}">
        <p14:creationId xmlns:p14="http://schemas.microsoft.com/office/powerpoint/2010/main" val="3917896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Blue atom design templat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dirty="0"/>
        </a:defPPr>
      </a:lstStyle>
      <a:style>
        <a:lnRef idx="3">
          <a:schemeClr val="lt1"/>
        </a:lnRef>
        <a:fillRef idx="1">
          <a:schemeClr val="accent5"/>
        </a:fillRef>
        <a:effectRef idx="1">
          <a:schemeClr val="accent5"/>
        </a:effectRef>
        <a:fontRef idx="minor">
          <a:schemeClr val="lt1"/>
        </a:fontRef>
      </a:style>
    </a:spDef>
    <a:lnDef>
      <a:spPr>
        <a:ln>
          <a:solidFill>
            <a:schemeClr val="accent5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  <a:ln>
          <a:solidFill>
            <a:schemeClr val="bg2"/>
          </a:solidFill>
        </a:ln>
      </a:spPr>
      <a:bodyPr wrap="square" rtlCol="0" anchor="ctr" anchorCtr="1">
        <a:spAutoFit/>
      </a:bodyPr>
      <a:lstStyle>
        <a:defPPr>
          <a:defRPr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Blue atom design slides.potx" id="{20958743-FA80-43E5-9586-B48EF2BE42B5}" vid="{6B9132C0-2E4C-4DF6-B21A-C2322474BD2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151</Words>
  <Application>Microsoft Office PowerPoint</Application>
  <PresentationFormat>Widescreen</PresentationFormat>
  <Paragraphs>38</Paragraphs>
  <Slides>11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Century Gothic</vt:lpstr>
      <vt:lpstr>Blue atom design template</vt:lpstr>
      <vt:lpstr>Hyper IgE syndrome</vt:lpstr>
      <vt:lpstr>Classifications</vt:lpstr>
      <vt:lpstr>PowerPoint Presentation</vt:lpstr>
      <vt:lpstr>PowerPoint Presentation</vt:lpstr>
      <vt:lpstr>Newborn rash</vt:lpstr>
      <vt:lpstr>Boils</vt:lpstr>
      <vt:lpstr>Characteristic faces</vt:lpstr>
      <vt:lpstr>Dental anomalies</vt:lpstr>
      <vt:lpstr>Musculoskeletal abnormalities</vt:lpstr>
      <vt:lpstr>Other anomalies</vt:lpstr>
      <vt:lpstr>Treatments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Hyper IgE syndrome</dc:title>
  <dc:creator>tachawut -</dc:creator>
  <cp:lastModifiedBy>tachawut -</cp:lastModifiedBy>
  <cp:revision>1</cp:revision>
  <dcterms:created xsi:type="dcterms:W3CDTF">2019-04-11T13:06:41Z</dcterms:created>
  <dcterms:modified xsi:type="dcterms:W3CDTF">2019-04-11T13:06:56Z</dcterms:modified>
</cp:coreProperties>
</file>